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626" autoAdjust="0"/>
  </p:normalViewPr>
  <p:slideViewPr>
    <p:cSldViewPr snapToGrid="0">
      <p:cViewPr>
        <p:scale>
          <a:sx n="114" d="100"/>
          <a:sy n="114" d="100"/>
        </p:scale>
        <p:origin x="354" y="-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explosion val="5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E78-427C-801B-B39CFFF5CF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E78-427C-801B-B39CFFF5CF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E78-427C-801B-B39CFFF5CF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E78-427C-801B-B39CFFF5CFA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E78-427C-801B-B39CFFF5CFA5}"/>
              </c:ext>
            </c:extLst>
          </c:dPt>
          <c:dLbls>
            <c:dLbl>
              <c:idx val="0"/>
              <c:layout>
                <c:manualLayout>
                  <c:x val="8.359374999999987E-2"/>
                  <c:y val="-4.1870998900652136E-2"/>
                </c:manualLayout>
              </c:layout>
              <c:numFmt formatCode="General" sourceLinked="0"/>
              <c:spPr>
                <a:solidFill>
                  <a:prstClr val="white"/>
                </a:solidFill>
                <a:ln w="9525" cap="flat" cmpd="sng" algn="ctr">
                  <a:solidFill>
                    <a:srgbClr val="333333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overflow" horzOverflow="overflow" vert="horz" wrap="square" lIns="38100" tIns="19050" rIns="38100" bIns="18000" anchor="ctr" anchorCtr="0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589751476377949"/>
                      <c:h val="0.120734859698889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E78-427C-801B-B39CFFF5CFA5}"/>
                </c:ext>
              </c:extLst>
            </c:dLbl>
            <c:dLbl>
              <c:idx val="1"/>
              <c:layout>
                <c:manualLayout>
                  <c:x val="2.6562499999999999E-2"/>
                  <c:y val="4.4531247260626843E-2"/>
                </c:manualLayout>
              </c:layout>
              <c:numFmt formatCode="General" sourceLinked="0"/>
              <c:spPr>
                <a:solidFill>
                  <a:prstClr val="white"/>
                </a:solidFill>
                <a:ln w="9525" cap="flat" cmpd="sng" algn="ctr">
                  <a:solidFill>
                    <a:srgbClr val="333333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overflow" horzOverflow="overflow" vert="horz" wrap="square" lIns="38100" tIns="19050" rIns="38100" bIns="18000" anchor="ctr" anchorCtr="0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FE78-427C-801B-B39CFFF5CFA5}"/>
                </c:ext>
              </c:extLst>
            </c:dLbl>
            <c:dLbl>
              <c:idx val="2"/>
              <c:layout>
                <c:manualLayout>
                  <c:x val="-1.4651451771653543E-2"/>
                  <c:y val="-2.578124841404722E-2"/>
                </c:manualLayout>
              </c:layout>
              <c:numFmt formatCode="General" sourceLinked="0"/>
              <c:spPr>
                <a:solidFill>
                  <a:prstClr val="white"/>
                </a:solidFill>
                <a:ln>
                  <a:solidFill>
                    <a:srgbClr val="333333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overflow" horzOverflow="overflow" vert="horz" wrap="square" lIns="38100" tIns="19050" rIns="38100" bIns="18000" anchor="ctr" anchorCtr="0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FE78-427C-801B-B39CFFF5CFA5}"/>
                </c:ext>
              </c:extLst>
            </c:dLbl>
            <c:dLbl>
              <c:idx val="3"/>
              <c:layout>
                <c:manualLayout>
                  <c:x val="0.24140624999999999"/>
                  <c:y val="7.0312495674674236E-2"/>
                </c:manualLayout>
              </c:layout>
              <c:numFmt formatCode="General" sourceLinked="0"/>
              <c:spPr>
                <a:solidFill>
                  <a:prstClr val="white"/>
                </a:solidFill>
                <a:ln w="9525" cap="flat" cmpd="sng" algn="ctr">
                  <a:solidFill>
                    <a:srgbClr val="333333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overflow" horzOverflow="overflow" vert="horz" wrap="square" lIns="38100" tIns="19050" rIns="38100" bIns="18000" anchor="ctr" anchorCtr="0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-82974"/>
                        <a:gd name="adj2" fmla="val 48495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15225147637795"/>
                      <c:h val="0.120734859698889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E78-427C-801B-B39CFFF5CFA5}"/>
                </c:ext>
              </c:extLst>
            </c:dLbl>
            <c:numFmt formatCode="General" sourceLinked="0"/>
            <c:spPr>
              <a:solidFill>
                <a:prstClr val="white"/>
              </a:solidFill>
              <a:ln>
                <a:solidFill>
                  <a:srgbClr val="333333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overflow" horzOverflow="overflow" vert="horz" wrap="square" lIns="38100" tIns="19050" rIns="38100" bIns="18000" anchor="ctr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Feuil1!$A$2:$A$6</c:f>
              <c:strCache>
                <c:ptCount val="4"/>
                <c:pt idx="0">
                  <c:v>Relogement en location privée</c:v>
                </c:pt>
                <c:pt idx="1">
                  <c:v>Reprise de bail</c:v>
                </c:pt>
                <c:pt idx="2">
                  <c:v>Relogement dans le parc social</c:v>
                </c:pt>
                <c:pt idx="3">
                  <c:v>Relogement en famille élargie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35</c:v>
                </c:pt>
                <c:pt idx="1">
                  <c:v>5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78-427C-801B-B39CFFF5C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8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ersonne, doigt, pouce, main&#10;&#10;Description générée automatiquement">
            <a:extLst>
              <a:ext uri="{FF2B5EF4-FFF2-40B4-BE49-F238E27FC236}">
                <a16:creationId xmlns:a16="http://schemas.microsoft.com/office/drawing/2014/main" id="{45525362-22F6-072D-63C6-9252C39529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12743" r="2785" b="207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A055BAA-525B-B211-1825-7420273A5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4826" y="692938"/>
            <a:ext cx="8922348" cy="492866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1A62A4-1C8C-B7B9-7814-E06F415AFB5B}"/>
              </a:ext>
            </a:extLst>
          </p:cNvPr>
          <p:cNvSpPr/>
          <p:nvPr userDrawn="1"/>
        </p:nvSpPr>
        <p:spPr>
          <a:xfrm>
            <a:off x="0" y="6314536"/>
            <a:ext cx="12192000" cy="543464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80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C7D74-4796-78D2-8F31-D6DB13476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D27BB4-CF12-7C9E-0E4A-DCF5ADC3E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F55AC1-1834-D9B2-B483-B256CEF2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4E817-C146-4093-96D0-74365FD56AAC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4EA4D9-1B01-2C58-0D4E-68F6001B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5F2CD1-CD03-B476-2570-08E965AE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9E914-7CC8-4A87-B35E-772CE3E34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65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259CB58-4880-08D6-2029-9314AF66D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AFCE14-9BAD-E999-F741-5A543D763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6829F8-08F9-0202-CD24-1B0157A6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4E817-C146-4093-96D0-74365FD56AAC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1B638F-64A5-3470-E955-2FD2DA30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3DD0AF-8C38-597D-AE3B-88597231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9E914-7CC8-4A87-B35E-772CE3E34E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78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2A1FAE9-6BAA-1B8B-0419-0BA0F29C48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395" b="2020"/>
          <a:stretch/>
        </p:blipFill>
        <p:spPr>
          <a:xfrm flipH="1">
            <a:off x="1" y="-144377"/>
            <a:ext cx="12191997" cy="70023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C22F148-2C66-2C5F-5915-DABCD0B18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7779" y="0"/>
            <a:ext cx="7591926" cy="900431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</a:rPr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124798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8EA3EC-7E1F-F3C8-8745-D97DB058A5C8}"/>
              </a:ext>
            </a:extLst>
          </p:cNvPr>
          <p:cNvSpPr/>
          <p:nvPr userDrawn="1"/>
        </p:nvSpPr>
        <p:spPr>
          <a:xfrm>
            <a:off x="4999038" y="0"/>
            <a:ext cx="7192961" cy="2375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E05B1384-E482-0B5F-35FD-BC4956979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038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C89C6D7-547A-ADA5-8A7D-9B3FE1DE3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038" y="365125"/>
            <a:ext cx="719296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32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BDF54-D95E-214F-E589-86AE1FEE4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49607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837E4789-0D27-439E-8E83-FDE4041353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2308" y="1638300"/>
            <a:ext cx="4352925" cy="22098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92F1235-4C6F-C545-E717-C31F2939B6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162" y="3407434"/>
            <a:ext cx="3675062" cy="585787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Intitulé de comparatif</a:t>
            </a:r>
          </a:p>
        </p:txBody>
      </p:sp>
      <p:sp>
        <p:nvSpPr>
          <p:cNvPr id="19" name="Espace réservé pour une image  10">
            <a:extLst>
              <a:ext uri="{FF2B5EF4-FFF2-40B4-BE49-F238E27FC236}">
                <a16:creationId xmlns:a16="http://schemas.microsoft.com/office/drawing/2014/main" id="{A3EE712F-817B-BE2B-C8B4-609F93B8BD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9943" y="1638300"/>
            <a:ext cx="4352925" cy="22098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FA3F1161-E84A-EEFA-726D-E91F13F75C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3797" y="3407434"/>
            <a:ext cx="3675062" cy="585787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Intitulé de comparatif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91F58B43-3481-4D29-6DE4-89E67DB7CE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6162" y="4071668"/>
            <a:ext cx="3675062" cy="239745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Intitulé de comparatif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A489D5CB-21CF-3679-59B6-2A785F97F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3797" y="4071668"/>
            <a:ext cx="3675062" cy="239745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Intitulé de comparatif</a:t>
            </a:r>
          </a:p>
        </p:txBody>
      </p:sp>
    </p:spTree>
    <p:extLst>
      <p:ext uri="{BB962C8B-B14F-4D97-AF65-F5344CB8AC3E}">
        <p14:creationId xmlns:p14="http://schemas.microsoft.com/office/powerpoint/2010/main" val="403075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2C66A7-E470-EB24-4A93-6BC3B04E09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CDB277D-1766-C136-52C7-38C7413ED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6663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9244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Fond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2C66A7-E470-EB24-4A93-6BC3B04E09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49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Image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ersonne, doigt, pouce, main&#10;&#10;Description générée automatiquement">
            <a:extLst>
              <a:ext uri="{FF2B5EF4-FFF2-40B4-BE49-F238E27FC236}">
                <a16:creationId xmlns:a16="http://schemas.microsoft.com/office/drawing/2014/main" id="{8F220684-76A2-9175-311B-2B2103FFD6EF}"/>
              </a:ext>
            </a:extLst>
          </p:cNvPr>
          <p:cNvPicPr/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3" t="12743" r="2785" b="207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A7495-5ED9-4746-CE48-483044477A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73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_Image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ersonne, doigt, pouce, main&#10;&#10;Description générée automatiquement">
            <a:extLst>
              <a:ext uri="{FF2B5EF4-FFF2-40B4-BE49-F238E27FC236}">
                <a16:creationId xmlns:a16="http://schemas.microsoft.com/office/drawing/2014/main" id="{8F220684-76A2-9175-311B-2B2103FFD6EF}"/>
              </a:ext>
            </a:extLst>
          </p:cNvPr>
          <p:cNvPicPr/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3" t="12743" r="2785" b="207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1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_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26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rgbClr val="F0F0F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A741B8-569E-01CC-7F7C-25C4FA23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38948C-FC71-F898-63CA-46A5A7183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117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60" r:id="rId6"/>
    <p:sldLayoutId id="2147483661" r:id="rId7"/>
    <p:sldLayoutId id="2147483662" r:id="rId8"/>
    <p:sldLayoutId id="2147483663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3299FB-27D5-2B5C-B10F-A86A790659EB}"/>
              </a:ext>
            </a:extLst>
          </p:cNvPr>
          <p:cNvSpPr txBox="1"/>
          <p:nvPr/>
        </p:nvSpPr>
        <p:spPr>
          <a:xfrm>
            <a:off x="2759978" y="30535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16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FBB941-5EC7-190B-474E-CA49ABC68C74}"/>
              </a:ext>
            </a:extLst>
          </p:cNvPr>
          <p:cNvSpPr/>
          <p:nvPr/>
        </p:nvSpPr>
        <p:spPr>
          <a:xfrm>
            <a:off x="0" y="0"/>
            <a:ext cx="766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2EEF29E-29E1-DB80-3EE6-2E714B760F8C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6231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L’ACTIVITÉ DE L’AISPF DEPUIS 5 ANS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B011321-9819-507D-DD46-B6BFA518DEAA}"/>
              </a:ext>
            </a:extLst>
          </p:cNvPr>
          <p:cNvSpPr txBox="1">
            <a:spLocks/>
          </p:cNvSpPr>
          <p:nvPr/>
        </p:nvSpPr>
        <p:spPr>
          <a:xfrm>
            <a:off x="838200" y="988291"/>
            <a:ext cx="10515600" cy="3232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C00000"/>
                </a:solidFill>
                <a:latin typeface="+mn-lt"/>
              </a:rPr>
              <a:t>(2019 – 2023)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233845-B7F2-0F2C-8671-DAFBD83EAD45}"/>
              </a:ext>
            </a:extLst>
          </p:cNvPr>
          <p:cNvSpPr txBox="1"/>
          <p:nvPr/>
        </p:nvSpPr>
        <p:spPr>
          <a:xfrm>
            <a:off x="1010989" y="1611458"/>
            <a:ext cx="3149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rgbClr val="C00000"/>
                </a:solidFill>
                <a:ea typeface="+mj-ea"/>
                <a:cs typeface="+mj-cs"/>
              </a:rPr>
              <a:t>Bénéficiaires :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F912CCD-8AE8-C11F-A339-214CFE8C9BBA}"/>
              </a:ext>
            </a:extLst>
          </p:cNvPr>
          <p:cNvGrpSpPr/>
          <p:nvPr/>
        </p:nvGrpSpPr>
        <p:grpSpPr>
          <a:xfrm>
            <a:off x="1107578" y="2130194"/>
            <a:ext cx="2956422" cy="1106785"/>
            <a:chOff x="1107578" y="2036190"/>
            <a:chExt cx="2956422" cy="11067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F9238DD3-A51A-2114-4D76-3168EF0AFE4E}"/>
                </a:ext>
              </a:extLst>
            </p:cNvPr>
            <p:cNvSpPr/>
            <p:nvPr/>
          </p:nvSpPr>
          <p:spPr>
            <a:xfrm>
              <a:off x="1107578" y="2036190"/>
              <a:ext cx="2956422" cy="608022"/>
            </a:xfrm>
            <a:prstGeom prst="roundRect">
              <a:avLst>
                <a:gd name="adj" fmla="val 1135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FAMILLES</a:t>
              </a:r>
            </a:p>
          </p:txBody>
        </p:sp>
        <p:sp>
          <p:nvSpPr>
            <p:cNvPr id="7" name="Rectangle : avec coins arrondis en haut 6">
              <a:extLst>
                <a:ext uri="{FF2B5EF4-FFF2-40B4-BE49-F238E27FC236}">
                  <a16:creationId xmlns:a16="http://schemas.microsoft.com/office/drawing/2014/main" id="{14242DBB-1BDE-2C54-2042-CBB2FD50F0CE}"/>
                </a:ext>
              </a:extLst>
            </p:cNvPr>
            <p:cNvSpPr/>
            <p:nvPr/>
          </p:nvSpPr>
          <p:spPr>
            <a:xfrm>
              <a:off x="1107578" y="2534953"/>
              <a:ext cx="2956422" cy="608022"/>
            </a:xfrm>
            <a:prstGeom prst="round2SameRect">
              <a:avLst>
                <a:gd name="adj1" fmla="val 0"/>
                <a:gd name="adj2" fmla="val 1671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</a:rPr>
                <a:t>1 061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47E9272-D6D1-2425-157F-7F067CB69F7A}"/>
              </a:ext>
            </a:extLst>
          </p:cNvPr>
          <p:cNvGrpSpPr/>
          <p:nvPr/>
        </p:nvGrpSpPr>
        <p:grpSpPr>
          <a:xfrm>
            <a:off x="1107578" y="3616147"/>
            <a:ext cx="2956422" cy="1106785"/>
            <a:chOff x="1107578" y="2036190"/>
            <a:chExt cx="2956422" cy="11067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DCA5E7D-AF15-3B2C-A359-1FE1E0741E2C}"/>
                </a:ext>
              </a:extLst>
            </p:cNvPr>
            <p:cNvSpPr/>
            <p:nvPr/>
          </p:nvSpPr>
          <p:spPr>
            <a:xfrm>
              <a:off x="1107578" y="2036190"/>
              <a:ext cx="2956422" cy="608022"/>
            </a:xfrm>
            <a:prstGeom prst="roundRect">
              <a:avLst>
                <a:gd name="adj" fmla="val 1135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JEUNES ACTIFS</a:t>
              </a:r>
            </a:p>
          </p:txBody>
        </p:sp>
        <p:sp>
          <p:nvSpPr>
            <p:cNvPr id="14" name="Rectangle : avec coins arrondis en haut 13">
              <a:extLst>
                <a:ext uri="{FF2B5EF4-FFF2-40B4-BE49-F238E27FC236}">
                  <a16:creationId xmlns:a16="http://schemas.microsoft.com/office/drawing/2014/main" id="{8D6CCA07-B033-0EFA-7296-285A1396DF32}"/>
                </a:ext>
              </a:extLst>
            </p:cNvPr>
            <p:cNvSpPr/>
            <p:nvPr/>
          </p:nvSpPr>
          <p:spPr>
            <a:xfrm>
              <a:off x="1107578" y="2534953"/>
              <a:ext cx="2956422" cy="608022"/>
            </a:xfrm>
            <a:prstGeom prst="round2SameRect">
              <a:avLst>
                <a:gd name="adj1" fmla="val 0"/>
                <a:gd name="adj2" fmla="val 1671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</a:rPr>
                <a:t>50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80E562E-79BD-3AF1-44CD-1B661F306A6D}"/>
              </a:ext>
            </a:extLst>
          </p:cNvPr>
          <p:cNvGrpSpPr/>
          <p:nvPr/>
        </p:nvGrpSpPr>
        <p:grpSpPr>
          <a:xfrm>
            <a:off x="1107578" y="5061247"/>
            <a:ext cx="2956422" cy="1106785"/>
            <a:chOff x="1107578" y="2036190"/>
            <a:chExt cx="2956422" cy="11067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E20ED96-A5B0-F59A-9790-33AFF7BAA8B3}"/>
                </a:ext>
              </a:extLst>
            </p:cNvPr>
            <p:cNvSpPr/>
            <p:nvPr/>
          </p:nvSpPr>
          <p:spPr>
            <a:xfrm>
              <a:off x="1107578" y="2036190"/>
              <a:ext cx="2956422" cy="608022"/>
            </a:xfrm>
            <a:prstGeom prst="roundRect">
              <a:avLst>
                <a:gd name="adj" fmla="val 1135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ETUDIANTS BOURSIERS</a:t>
              </a:r>
            </a:p>
          </p:txBody>
        </p:sp>
        <p:sp>
          <p:nvSpPr>
            <p:cNvPr id="17" name="Rectangle : avec coins arrondis en haut 16">
              <a:extLst>
                <a:ext uri="{FF2B5EF4-FFF2-40B4-BE49-F238E27FC236}">
                  <a16:creationId xmlns:a16="http://schemas.microsoft.com/office/drawing/2014/main" id="{0E8C23AB-2907-C130-E7D5-9BBBDD6F60E9}"/>
                </a:ext>
              </a:extLst>
            </p:cNvPr>
            <p:cNvSpPr/>
            <p:nvPr/>
          </p:nvSpPr>
          <p:spPr>
            <a:xfrm>
              <a:off x="1107578" y="2534953"/>
              <a:ext cx="2956422" cy="608022"/>
            </a:xfrm>
            <a:prstGeom prst="round2SameRect">
              <a:avLst>
                <a:gd name="adj1" fmla="val 0"/>
                <a:gd name="adj2" fmla="val 1671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</a:rPr>
                <a:t>495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32617EB-12AD-813C-286E-CFCF1F182D5D}"/>
              </a:ext>
            </a:extLst>
          </p:cNvPr>
          <p:cNvGrpSpPr/>
          <p:nvPr/>
        </p:nvGrpSpPr>
        <p:grpSpPr>
          <a:xfrm>
            <a:off x="4617789" y="2130194"/>
            <a:ext cx="7047220" cy="1106785"/>
            <a:chOff x="1107578" y="2036190"/>
            <a:chExt cx="2956422" cy="11067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CA1329CD-1774-C395-F2E6-91F0F196842A}"/>
                </a:ext>
              </a:extLst>
            </p:cNvPr>
            <p:cNvSpPr/>
            <p:nvPr/>
          </p:nvSpPr>
          <p:spPr>
            <a:xfrm>
              <a:off x="1107578" y="2036190"/>
              <a:ext cx="2956422" cy="608022"/>
            </a:xfrm>
            <a:prstGeom prst="roundRect">
              <a:avLst>
                <a:gd name="adj" fmla="val 1135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SUBVENTIONS ALLOUÉES</a:t>
              </a:r>
            </a:p>
          </p:txBody>
        </p:sp>
        <p:sp>
          <p:nvSpPr>
            <p:cNvPr id="23" name="Rectangle : avec coins arrondis en haut 22">
              <a:extLst>
                <a:ext uri="{FF2B5EF4-FFF2-40B4-BE49-F238E27FC236}">
                  <a16:creationId xmlns:a16="http://schemas.microsoft.com/office/drawing/2014/main" id="{1DA3E82D-65F2-3DD7-285B-8FA4D5B1B352}"/>
                </a:ext>
              </a:extLst>
            </p:cNvPr>
            <p:cNvSpPr/>
            <p:nvPr/>
          </p:nvSpPr>
          <p:spPr>
            <a:xfrm>
              <a:off x="1107578" y="2534953"/>
              <a:ext cx="2956422" cy="608022"/>
            </a:xfrm>
            <a:prstGeom prst="round2SameRect">
              <a:avLst>
                <a:gd name="adj1" fmla="val 0"/>
                <a:gd name="adj2" fmla="val 1671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</a:rPr>
                <a:t>1 535 000 000 XPF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9A3D3CB-BC6A-05B6-0F3C-5E49B6D9E58D}"/>
              </a:ext>
            </a:extLst>
          </p:cNvPr>
          <p:cNvGrpSpPr/>
          <p:nvPr/>
        </p:nvGrpSpPr>
        <p:grpSpPr>
          <a:xfrm>
            <a:off x="4617789" y="3616147"/>
            <a:ext cx="7047220" cy="1106785"/>
            <a:chOff x="1107578" y="2036190"/>
            <a:chExt cx="2956422" cy="11067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14F2FA9D-2702-0457-560C-6BBD038F282D}"/>
                </a:ext>
              </a:extLst>
            </p:cNvPr>
            <p:cNvSpPr/>
            <p:nvPr/>
          </p:nvSpPr>
          <p:spPr>
            <a:xfrm>
              <a:off x="1107578" y="2036190"/>
              <a:ext cx="2956422" cy="608022"/>
            </a:xfrm>
            <a:prstGeom prst="roundRect">
              <a:avLst>
                <a:gd name="adj" fmla="val 1135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SUBVENTIONS UTILISÉES</a:t>
              </a:r>
            </a:p>
          </p:txBody>
        </p:sp>
        <p:sp>
          <p:nvSpPr>
            <p:cNvPr id="27" name="Rectangle : avec coins arrondis en haut 26">
              <a:extLst>
                <a:ext uri="{FF2B5EF4-FFF2-40B4-BE49-F238E27FC236}">
                  <a16:creationId xmlns:a16="http://schemas.microsoft.com/office/drawing/2014/main" id="{C42FB64C-50F6-E3B9-BB12-CD46BD4C76D3}"/>
                </a:ext>
              </a:extLst>
            </p:cNvPr>
            <p:cNvSpPr/>
            <p:nvPr/>
          </p:nvSpPr>
          <p:spPr>
            <a:xfrm>
              <a:off x="1107578" y="2534953"/>
              <a:ext cx="2956422" cy="608022"/>
            </a:xfrm>
            <a:prstGeom prst="round2SameRect">
              <a:avLst>
                <a:gd name="adj1" fmla="val 0"/>
                <a:gd name="adj2" fmla="val 1671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</a:rPr>
                <a:t>100% à la location de logement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4AC5188-4ED3-A6A2-8138-72D3CEFDDBC4}"/>
              </a:ext>
            </a:extLst>
          </p:cNvPr>
          <p:cNvGrpSpPr/>
          <p:nvPr/>
        </p:nvGrpSpPr>
        <p:grpSpPr>
          <a:xfrm>
            <a:off x="4617789" y="5006617"/>
            <a:ext cx="7047220" cy="1106785"/>
            <a:chOff x="1107578" y="2036190"/>
            <a:chExt cx="2956422" cy="11067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ADDEFF4E-ACA9-229E-E403-4D11DC1E02CD}"/>
                </a:ext>
              </a:extLst>
            </p:cNvPr>
            <p:cNvSpPr/>
            <p:nvPr/>
          </p:nvSpPr>
          <p:spPr>
            <a:xfrm>
              <a:off x="1107578" y="2036190"/>
              <a:ext cx="2956422" cy="608022"/>
            </a:xfrm>
            <a:prstGeom prst="roundRect">
              <a:avLst>
                <a:gd name="adj" fmla="val 1135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LOGEMENTS LOUÉS</a:t>
              </a:r>
            </a:p>
          </p:txBody>
        </p:sp>
        <p:sp>
          <p:nvSpPr>
            <p:cNvPr id="33" name="Rectangle : avec coins arrondis en haut 32">
              <a:extLst>
                <a:ext uri="{FF2B5EF4-FFF2-40B4-BE49-F238E27FC236}">
                  <a16:creationId xmlns:a16="http://schemas.microsoft.com/office/drawing/2014/main" id="{299688D0-F16F-F440-A47E-7B7A03DD2240}"/>
                </a:ext>
              </a:extLst>
            </p:cNvPr>
            <p:cNvSpPr/>
            <p:nvPr/>
          </p:nvSpPr>
          <p:spPr>
            <a:xfrm>
              <a:off x="1107578" y="2534953"/>
              <a:ext cx="2956422" cy="608022"/>
            </a:xfrm>
            <a:prstGeom prst="round2SameRect">
              <a:avLst>
                <a:gd name="adj1" fmla="val 0"/>
                <a:gd name="adj2" fmla="val 1671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</a:rPr>
                <a:t>1 300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41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26181-B90C-DAB1-DBA5-16940F2A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B665F9-BDF3-877D-39BB-918ED59FE3EC}"/>
              </a:ext>
            </a:extLst>
          </p:cNvPr>
          <p:cNvSpPr/>
          <p:nvPr/>
        </p:nvSpPr>
        <p:spPr>
          <a:xfrm>
            <a:off x="0" y="0"/>
            <a:ext cx="766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0338709-2318-BF13-A59E-2F0BFE1F22FB}"/>
              </a:ext>
            </a:extLst>
          </p:cNvPr>
          <p:cNvSpPr txBox="1">
            <a:spLocks/>
          </p:cNvSpPr>
          <p:nvPr/>
        </p:nvSpPr>
        <p:spPr>
          <a:xfrm>
            <a:off x="838199" y="365124"/>
            <a:ext cx="10786353" cy="6231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RÉSULTATS À LA SORTIE DU DISPOSITIF D’AIDE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CD95625-7EDA-32F2-AC78-8A282D5FE14D}"/>
              </a:ext>
            </a:extLst>
          </p:cNvPr>
          <p:cNvSpPr txBox="1">
            <a:spLocks/>
          </p:cNvSpPr>
          <p:nvPr/>
        </p:nvSpPr>
        <p:spPr>
          <a:xfrm>
            <a:off x="838200" y="988291"/>
            <a:ext cx="10515600" cy="3232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C00000"/>
                </a:solidFill>
                <a:latin typeface="+mn-lt"/>
              </a:rPr>
              <a:t>(2019 – 2023)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58351CEE-2728-132B-CFA5-2C7A1B454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2674662"/>
              </p:ext>
            </p:extLst>
          </p:nvPr>
        </p:nvGraphicFramePr>
        <p:xfrm>
          <a:off x="2032000" y="107420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321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9E72E-F605-6800-7E6D-D09C8C412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0ECCF8C-FED3-C79F-7ECE-7D4003317775}"/>
              </a:ext>
            </a:extLst>
          </p:cNvPr>
          <p:cNvGrpSpPr/>
          <p:nvPr/>
        </p:nvGrpSpPr>
        <p:grpSpPr>
          <a:xfrm>
            <a:off x="3602664" y="1611458"/>
            <a:ext cx="4986669" cy="2088663"/>
            <a:chOff x="1107578" y="2036190"/>
            <a:chExt cx="2956422" cy="11067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F6C07BC-58EE-6658-D538-845BA1B2BEDC}"/>
                </a:ext>
              </a:extLst>
            </p:cNvPr>
            <p:cNvSpPr/>
            <p:nvPr/>
          </p:nvSpPr>
          <p:spPr>
            <a:xfrm>
              <a:off x="1107578" y="2036190"/>
              <a:ext cx="2956422" cy="608022"/>
            </a:xfrm>
            <a:prstGeom prst="roundRect">
              <a:avLst>
                <a:gd name="adj" fmla="val 1135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LES IMPAYÉS</a:t>
              </a:r>
            </a:p>
          </p:txBody>
        </p:sp>
        <p:sp>
          <p:nvSpPr>
            <p:cNvPr id="7" name="Rectangle : avec coins arrondis en haut 6">
              <a:extLst>
                <a:ext uri="{FF2B5EF4-FFF2-40B4-BE49-F238E27FC236}">
                  <a16:creationId xmlns:a16="http://schemas.microsoft.com/office/drawing/2014/main" id="{B6816BC4-26D9-9510-6E67-A93973DC82D8}"/>
                </a:ext>
              </a:extLst>
            </p:cNvPr>
            <p:cNvSpPr/>
            <p:nvPr/>
          </p:nvSpPr>
          <p:spPr>
            <a:xfrm>
              <a:off x="1107578" y="2534953"/>
              <a:ext cx="2956422" cy="608022"/>
            </a:xfrm>
            <a:prstGeom prst="round2SameRect">
              <a:avLst>
                <a:gd name="adj1" fmla="val 0"/>
                <a:gd name="adj2" fmla="val 1671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</a:rPr>
                <a:t>28 925 742 XPF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DD06D37-46D8-A13C-525B-0AAA3E19E899}"/>
              </a:ext>
            </a:extLst>
          </p:cNvPr>
          <p:cNvGrpSpPr/>
          <p:nvPr/>
        </p:nvGrpSpPr>
        <p:grpSpPr>
          <a:xfrm>
            <a:off x="3602664" y="4202210"/>
            <a:ext cx="4986669" cy="2088663"/>
            <a:chOff x="1107578" y="2036190"/>
            <a:chExt cx="2956422" cy="11067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A52AC149-9352-AD66-45E4-5344489E57C6}"/>
                </a:ext>
              </a:extLst>
            </p:cNvPr>
            <p:cNvSpPr/>
            <p:nvPr/>
          </p:nvSpPr>
          <p:spPr>
            <a:xfrm>
              <a:off x="1107578" y="2036190"/>
              <a:ext cx="2956422" cy="608022"/>
            </a:xfrm>
            <a:prstGeom prst="roundRect">
              <a:avLst>
                <a:gd name="adj" fmla="val 1135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LE TAUX DE RECOUVREMENT</a:t>
              </a:r>
            </a:p>
          </p:txBody>
        </p:sp>
        <p:sp>
          <p:nvSpPr>
            <p:cNvPr id="29" name="Rectangle : avec coins arrondis en haut 28">
              <a:extLst>
                <a:ext uri="{FF2B5EF4-FFF2-40B4-BE49-F238E27FC236}">
                  <a16:creationId xmlns:a16="http://schemas.microsoft.com/office/drawing/2014/main" id="{1FE227F1-052A-30F6-1368-1701DF386CBB}"/>
                </a:ext>
              </a:extLst>
            </p:cNvPr>
            <p:cNvSpPr/>
            <p:nvPr/>
          </p:nvSpPr>
          <p:spPr>
            <a:xfrm>
              <a:off x="1107578" y="2534953"/>
              <a:ext cx="2956422" cy="608022"/>
            </a:xfrm>
            <a:prstGeom prst="round2SameRect">
              <a:avLst>
                <a:gd name="adj1" fmla="val 0"/>
                <a:gd name="adj2" fmla="val 1671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</a:rPr>
                <a:t>90%</a:t>
              </a:r>
            </a:p>
          </p:txBody>
        </p:sp>
      </p:grpSp>
      <p:sp>
        <p:nvSpPr>
          <p:cNvPr id="34" name="Titre 1">
            <a:extLst>
              <a:ext uri="{FF2B5EF4-FFF2-40B4-BE49-F238E27FC236}">
                <a16:creationId xmlns:a16="http://schemas.microsoft.com/office/drawing/2014/main" id="{23C74890-BDD5-6C14-B1A5-38670BEC4F42}"/>
              </a:ext>
            </a:extLst>
          </p:cNvPr>
          <p:cNvSpPr txBox="1">
            <a:spLocks/>
          </p:cNvSpPr>
          <p:nvPr/>
        </p:nvSpPr>
        <p:spPr>
          <a:xfrm>
            <a:off x="838199" y="365124"/>
            <a:ext cx="10786353" cy="6231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IMPAYÉS ET RECOUVREMENT</a:t>
            </a: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BFC671A2-A3AE-61E5-BA0B-BF3B517C9266}"/>
              </a:ext>
            </a:extLst>
          </p:cNvPr>
          <p:cNvSpPr txBox="1">
            <a:spLocks/>
          </p:cNvSpPr>
          <p:nvPr/>
        </p:nvSpPr>
        <p:spPr>
          <a:xfrm>
            <a:off x="838200" y="988291"/>
            <a:ext cx="10515600" cy="3232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C00000"/>
                </a:solidFill>
                <a:latin typeface="+mn-lt"/>
              </a:rPr>
              <a:t>(2019 – 2023)</a:t>
            </a:r>
          </a:p>
        </p:txBody>
      </p:sp>
    </p:spTree>
    <p:extLst>
      <p:ext uri="{BB962C8B-B14F-4D97-AF65-F5344CB8AC3E}">
        <p14:creationId xmlns:p14="http://schemas.microsoft.com/office/powerpoint/2010/main" val="412062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FD07A3-1BD8-66E4-98DC-5087947CB79B}"/>
              </a:ext>
            </a:extLst>
          </p:cNvPr>
          <p:cNvSpPr txBox="1">
            <a:spLocks/>
          </p:cNvSpPr>
          <p:nvPr/>
        </p:nvSpPr>
        <p:spPr>
          <a:xfrm>
            <a:off x="702824" y="535245"/>
            <a:ext cx="10786353" cy="4854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/>
              <a:t>MISE EN PLACE D’UN PARCOURS RÉSIDENTIEL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A9E10A0-2648-6567-B0F5-62F6D8B2D409}"/>
              </a:ext>
            </a:extLst>
          </p:cNvPr>
          <p:cNvGrpSpPr/>
          <p:nvPr/>
        </p:nvGrpSpPr>
        <p:grpSpPr>
          <a:xfrm>
            <a:off x="702825" y="1222744"/>
            <a:ext cx="2644308" cy="4573057"/>
            <a:chOff x="702825" y="1222744"/>
            <a:chExt cx="2644308" cy="457305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7BAE1CD-43F0-24D4-ECD1-B0F3BC154589}"/>
                </a:ext>
              </a:extLst>
            </p:cNvPr>
            <p:cNvGrpSpPr/>
            <p:nvPr/>
          </p:nvGrpSpPr>
          <p:grpSpPr>
            <a:xfrm>
              <a:off x="702825" y="1222744"/>
              <a:ext cx="2644308" cy="1375892"/>
              <a:chOff x="702825" y="1429942"/>
              <a:chExt cx="2644308" cy="1375892"/>
            </a:xfrm>
          </p:grpSpPr>
          <p:sp>
            <p:nvSpPr>
              <p:cNvPr id="7" name="Rectangle : avec coins arrondis en haut 6">
                <a:extLst>
                  <a:ext uri="{FF2B5EF4-FFF2-40B4-BE49-F238E27FC236}">
                    <a16:creationId xmlns:a16="http://schemas.microsoft.com/office/drawing/2014/main" id="{4F4042E4-3C6F-55CB-627B-EC2FE2DB54B3}"/>
                  </a:ext>
                </a:extLst>
              </p:cNvPr>
              <p:cNvSpPr/>
              <p:nvPr/>
            </p:nvSpPr>
            <p:spPr>
              <a:xfrm>
                <a:off x="702825" y="1429942"/>
                <a:ext cx="2644308" cy="1375892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8" name="Graphique 7">
                <a:extLst>
                  <a:ext uri="{FF2B5EF4-FFF2-40B4-BE49-F238E27FC236}">
                    <a16:creationId xmlns:a16="http://schemas.microsoft.com/office/drawing/2014/main" id="{84910F3A-B6CD-B5C4-D7D6-F0D542528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52490" y="1519677"/>
                <a:ext cx="1744977" cy="1196423"/>
              </a:xfrm>
              <a:prstGeom prst="rect">
                <a:avLst/>
              </a:prstGeom>
              <a:effectLst>
                <a:glow rad="228600">
                  <a:schemeClr val="bg1">
                    <a:alpha val="40000"/>
                  </a:schemeClr>
                </a:glow>
              </a:effectLst>
            </p:spPr>
          </p:pic>
        </p:grpSp>
        <p:sp>
          <p:nvSpPr>
            <p:cNvPr id="10" name="Rectangle : avec coins arrondis en haut 9">
              <a:extLst>
                <a:ext uri="{FF2B5EF4-FFF2-40B4-BE49-F238E27FC236}">
                  <a16:creationId xmlns:a16="http://schemas.microsoft.com/office/drawing/2014/main" id="{86AC55C7-FD93-8EF5-5259-25F8D6470C7E}"/>
                </a:ext>
              </a:extLst>
            </p:cNvPr>
            <p:cNvSpPr/>
            <p:nvPr/>
          </p:nvSpPr>
          <p:spPr>
            <a:xfrm>
              <a:off x="702825" y="2688371"/>
              <a:ext cx="2644308" cy="2393992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Dispositif d’aide au logement à destination</a:t>
              </a:r>
            </a:p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DE FAMILLES SANS RESSOURCES</a:t>
              </a:r>
            </a:p>
          </p:txBody>
        </p:sp>
        <p:sp>
          <p:nvSpPr>
            <p:cNvPr id="12" name="Rectangle : avec coins arrondis en haut 11">
              <a:extLst>
                <a:ext uri="{FF2B5EF4-FFF2-40B4-BE49-F238E27FC236}">
                  <a16:creationId xmlns:a16="http://schemas.microsoft.com/office/drawing/2014/main" id="{DF639A3B-6C74-3152-C8CA-DCD17F1EA0F3}"/>
                </a:ext>
              </a:extLst>
            </p:cNvPr>
            <p:cNvSpPr/>
            <p:nvPr/>
          </p:nvSpPr>
          <p:spPr>
            <a:xfrm>
              <a:off x="702825" y="5172098"/>
              <a:ext cx="2644308" cy="623703"/>
            </a:xfrm>
            <a:prstGeom prst="round2SameRect">
              <a:avLst>
                <a:gd name="adj1" fmla="val 0"/>
                <a:gd name="adj2" fmla="val 1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Durée : 2 ans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44CC445-3375-21F5-40E2-FCC2296D3F0C}"/>
              </a:ext>
            </a:extLst>
          </p:cNvPr>
          <p:cNvGrpSpPr/>
          <p:nvPr/>
        </p:nvGrpSpPr>
        <p:grpSpPr>
          <a:xfrm>
            <a:off x="4583709" y="1222744"/>
            <a:ext cx="2644308" cy="4573057"/>
            <a:chOff x="702825" y="1222744"/>
            <a:chExt cx="2644308" cy="457305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2E2D005-42FF-5260-D835-C77F42FE5CBB}"/>
                </a:ext>
              </a:extLst>
            </p:cNvPr>
            <p:cNvGrpSpPr/>
            <p:nvPr/>
          </p:nvGrpSpPr>
          <p:grpSpPr>
            <a:xfrm>
              <a:off x="702825" y="1222744"/>
              <a:ext cx="2644308" cy="1375892"/>
              <a:chOff x="702825" y="1429942"/>
              <a:chExt cx="2644308" cy="1375892"/>
            </a:xfrm>
          </p:grpSpPr>
          <p:sp>
            <p:nvSpPr>
              <p:cNvPr id="18" name="Rectangle : avec coins arrondis en haut 17">
                <a:extLst>
                  <a:ext uri="{FF2B5EF4-FFF2-40B4-BE49-F238E27FC236}">
                    <a16:creationId xmlns:a16="http://schemas.microsoft.com/office/drawing/2014/main" id="{7D7FDD3C-15BF-9AF7-EC53-8A68A7AD51EB}"/>
                  </a:ext>
                </a:extLst>
              </p:cNvPr>
              <p:cNvSpPr/>
              <p:nvPr/>
            </p:nvSpPr>
            <p:spPr>
              <a:xfrm>
                <a:off x="702825" y="1429942"/>
                <a:ext cx="2644308" cy="1375892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9" name="Graphique 18">
                <a:extLst>
                  <a:ext uri="{FF2B5EF4-FFF2-40B4-BE49-F238E27FC236}">
                    <a16:creationId xmlns:a16="http://schemas.microsoft.com/office/drawing/2014/main" id="{D9D4F442-6051-1767-FE55-C20642256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2038" y="1519677"/>
                <a:ext cx="2165882" cy="1196423"/>
              </a:xfrm>
              <a:prstGeom prst="rect">
                <a:avLst/>
              </a:prstGeom>
              <a:effectLst>
                <a:glow rad="228600">
                  <a:schemeClr val="bg1">
                    <a:alpha val="40000"/>
                  </a:schemeClr>
                </a:glow>
              </a:effectLst>
            </p:spPr>
          </p:pic>
        </p:grpSp>
        <p:sp>
          <p:nvSpPr>
            <p:cNvPr id="16" name="Rectangle : avec coins arrondis en haut 15">
              <a:extLst>
                <a:ext uri="{FF2B5EF4-FFF2-40B4-BE49-F238E27FC236}">
                  <a16:creationId xmlns:a16="http://schemas.microsoft.com/office/drawing/2014/main" id="{872C0896-6964-D4B3-EFCF-3D9709BFB483}"/>
                </a:ext>
              </a:extLst>
            </p:cNvPr>
            <p:cNvSpPr/>
            <p:nvPr/>
          </p:nvSpPr>
          <p:spPr>
            <a:xfrm>
              <a:off x="702825" y="2688371"/>
              <a:ext cx="2644308" cy="2393992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Dispositif d’aide au logement à destination</a:t>
              </a:r>
            </a:p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DE FAMILLES AUX RESSOURCES MODESTES</a:t>
              </a:r>
            </a:p>
          </p:txBody>
        </p:sp>
        <p:sp>
          <p:nvSpPr>
            <p:cNvPr id="17" name="Rectangle : avec coins arrondis en haut 16">
              <a:extLst>
                <a:ext uri="{FF2B5EF4-FFF2-40B4-BE49-F238E27FC236}">
                  <a16:creationId xmlns:a16="http://schemas.microsoft.com/office/drawing/2014/main" id="{211AD776-DE27-D57F-251C-5DD2B36AB5E6}"/>
                </a:ext>
              </a:extLst>
            </p:cNvPr>
            <p:cNvSpPr/>
            <p:nvPr/>
          </p:nvSpPr>
          <p:spPr>
            <a:xfrm>
              <a:off x="702825" y="5172098"/>
              <a:ext cx="2644308" cy="623703"/>
            </a:xfrm>
            <a:prstGeom prst="round2SameRect">
              <a:avLst>
                <a:gd name="adj1" fmla="val 0"/>
                <a:gd name="adj2" fmla="val 1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Durée : 2 ans</a:t>
              </a:r>
            </a:p>
          </p:txBody>
        </p:sp>
      </p:grp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30BCD3E8-F73D-4A96-EE98-B05BF18A4419}"/>
              </a:ext>
            </a:extLst>
          </p:cNvPr>
          <p:cNvSpPr/>
          <p:nvPr/>
        </p:nvSpPr>
        <p:spPr>
          <a:xfrm>
            <a:off x="3565124" y="3300576"/>
            <a:ext cx="800594" cy="1169582"/>
          </a:xfrm>
          <a:prstGeom prst="rightArrow">
            <a:avLst>
              <a:gd name="adj1" fmla="val 50000"/>
              <a:gd name="adj2" fmla="val 1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894D5EC-2DF6-696B-8801-16DE215CD1FB}"/>
              </a:ext>
            </a:extLst>
          </p:cNvPr>
          <p:cNvGrpSpPr/>
          <p:nvPr/>
        </p:nvGrpSpPr>
        <p:grpSpPr>
          <a:xfrm>
            <a:off x="702824" y="5996762"/>
            <a:ext cx="7546965" cy="623704"/>
            <a:chOff x="702824" y="5996762"/>
            <a:chExt cx="7546965" cy="6237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D1816A-8E04-8E6F-8819-32547814C442}"/>
                </a:ext>
              </a:extLst>
            </p:cNvPr>
            <p:cNvSpPr/>
            <p:nvPr/>
          </p:nvSpPr>
          <p:spPr>
            <a:xfrm>
              <a:off x="702824" y="5996763"/>
              <a:ext cx="6632595" cy="6237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ACCOMPAGNEMENT SOUTENU FORTEMENT PAR LES PARTENAIRES SOCIAUX ET D’INSERTION</a:t>
              </a: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417CB299-9CB0-6653-C5C4-45FFC41CE5AC}"/>
                </a:ext>
              </a:extLst>
            </p:cNvPr>
            <p:cNvSpPr/>
            <p:nvPr/>
          </p:nvSpPr>
          <p:spPr>
            <a:xfrm>
              <a:off x="7335419" y="5996762"/>
              <a:ext cx="914370" cy="623703"/>
            </a:xfrm>
            <a:prstGeom prst="rightArrow">
              <a:avLst>
                <a:gd name="adj1" fmla="val 50000"/>
                <a:gd name="adj2" fmla="val 163823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B9A54C8-EA50-C0EE-96AF-D66685FC16BF}"/>
              </a:ext>
            </a:extLst>
          </p:cNvPr>
          <p:cNvSpPr/>
          <p:nvPr/>
        </p:nvSpPr>
        <p:spPr>
          <a:xfrm>
            <a:off x="8464593" y="2066837"/>
            <a:ext cx="3144128" cy="8595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PARC IMMOBILIER PRIVÉ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75967F4-5A9C-55EB-0D48-2AD0F0A305C9}"/>
              </a:ext>
            </a:extLst>
          </p:cNvPr>
          <p:cNvSpPr/>
          <p:nvPr/>
        </p:nvSpPr>
        <p:spPr>
          <a:xfrm>
            <a:off x="8464593" y="3455590"/>
            <a:ext cx="3144128" cy="8595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PARC IMMOBILIER SOCIAL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658DFB2-1786-C57D-35E4-486ED5E002E5}"/>
              </a:ext>
            </a:extLst>
          </p:cNvPr>
          <p:cNvSpPr/>
          <p:nvPr/>
        </p:nvSpPr>
        <p:spPr>
          <a:xfrm>
            <a:off x="8464593" y="4832055"/>
            <a:ext cx="3144128" cy="8595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PARC IMMOBILIER AIDE</a:t>
            </a: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08FC33F3-6C28-1870-5323-9282ECE8FCF9}"/>
              </a:ext>
            </a:extLst>
          </p:cNvPr>
          <p:cNvSpPr/>
          <p:nvPr/>
        </p:nvSpPr>
        <p:spPr>
          <a:xfrm>
            <a:off x="7446008" y="3300576"/>
            <a:ext cx="800594" cy="1169582"/>
          </a:xfrm>
          <a:prstGeom prst="rightArrow">
            <a:avLst>
              <a:gd name="adj1" fmla="val 50000"/>
              <a:gd name="adj2" fmla="val 1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24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43C228D-5040-55DF-C45B-ECE72230A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L’AISPF EN QUELQUES MOTS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CA828C1-B857-A8F5-7663-B0DD6997363D}"/>
              </a:ext>
            </a:extLst>
          </p:cNvPr>
          <p:cNvSpPr>
            <a:spLocks/>
          </p:cNvSpPr>
          <p:nvPr/>
        </p:nvSpPr>
        <p:spPr>
          <a:xfrm>
            <a:off x="4570818" y="956725"/>
            <a:ext cx="7390452" cy="601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00" b="1" dirty="0">
                <a:solidFill>
                  <a:schemeClr val="accent1"/>
                </a:solidFill>
              </a:rPr>
              <a:t>Association – loi 1901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0B820D68-61C2-C0E6-8D8B-3C308CC7D89F}"/>
              </a:ext>
            </a:extLst>
          </p:cNvPr>
          <p:cNvSpPr>
            <a:spLocks/>
          </p:cNvSpPr>
          <p:nvPr/>
        </p:nvSpPr>
        <p:spPr>
          <a:xfrm>
            <a:off x="4570818" y="1728419"/>
            <a:ext cx="7390452" cy="601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00" b="1" dirty="0">
                <a:solidFill>
                  <a:schemeClr val="accent1"/>
                </a:solidFill>
              </a:rPr>
              <a:t>En activité depuis 15 ans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C0720FC-E393-C3AF-8436-02520D799D05}"/>
              </a:ext>
            </a:extLst>
          </p:cNvPr>
          <p:cNvSpPr>
            <a:spLocks/>
          </p:cNvSpPr>
          <p:nvPr/>
        </p:nvSpPr>
        <p:spPr>
          <a:xfrm>
            <a:off x="4570818" y="2503889"/>
            <a:ext cx="7390452" cy="601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00" b="1" dirty="0">
                <a:solidFill>
                  <a:schemeClr val="accent1"/>
                </a:solidFill>
              </a:rPr>
              <a:t>Reconnue d’intérêt général depuis 10 ans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7F38ED1-867D-B26D-83FA-2E78E851EC89}"/>
              </a:ext>
            </a:extLst>
          </p:cNvPr>
          <p:cNvSpPr>
            <a:spLocks/>
          </p:cNvSpPr>
          <p:nvPr/>
        </p:nvSpPr>
        <p:spPr>
          <a:xfrm>
            <a:off x="4570818" y="3275583"/>
            <a:ext cx="7390452" cy="601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00" b="1" dirty="0">
                <a:solidFill>
                  <a:schemeClr val="accent1"/>
                </a:solidFill>
              </a:rPr>
              <a:t>Administrée par un conseil d’administration bénévole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2C4C1F3-B369-DC1A-CD98-BCF2DCE36E15}"/>
              </a:ext>
            </a:extLst>
          </p:cNvPr>
          <p:cNvSpPr>
            <a:spLocks/>
          </p:cNvSpPr>
          <p:nvPr/>
        </p:nvSpPr>
        <p:spPr>
          <a:xfrm>
            <a:off x="4570818" y="4047277"/>
            <a:ext cx="7390452" cy="601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00" b="1" dirty="0">
                <a:solidFill>
                  <a:schemeClr val="accent1"/>
                </a:solidFill>
              </a:rPr>
              <a:t>Située à Papeete – 48 rue DUMONT D’URVILLE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E0D978FF-68F2-3ADB-3931-FB0DF8FEBD69}"/>
              </a:ext>
            </a:extLst>
          </p:cNvPr>
          <p:cNvSpPr>
            <a:spLocks/>
          </p:cNvSpPr>
          <p:nvPr/>
        </p:nvSpPr>
        <p:spPr>
          <a:xfrm>
            <a:off x="4570818" y="4818971"/>
            <a:ext cx="7390452" cy="601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00" b="1" dirty="0">
                <a:solidFill>
                  <a:schemeClr val="accent1"/>
                </a:solidFill>
              </a:rPr>
              <a:t>Emploie 6 salariés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AAD1BBE7-DB5E-ECCE-1371-AB63D178EB7A}"/>
              </a:ext>
            </a:extLst>
          </p:cNvPr>
          <p:cNvSpPr>
            <a:spLocks/>
          </p:cNvSpPr>
          <p:nvPr/>
        </p:nvSpPr>
        <p:spPr>
          <a:xfrm>
            <a:off x="4570818" y="5619016"/>
            <a:ext cx="7390452" cy="76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00" b="1" dirty="0">
                <a:solidFill>
                  <a:schemeClr val="accent1"/>
                </a:solidFill>
              </a:rPr>
              <a:t>Financée par le pays par le biais du </a:t>
            </a:r>
            <a:br>
              <a:rPr lang="fr-FR" sz="2300" b="1" dirty="0">
                <a:solidFill>
                  <a:schemeClr val="accent1"/>
                </a:solidFill>
              </a:rPr>
            </a:br>
            <a:r>
              <a:rPr lang="fr-FR" sz="2300" b="1" dirty="0">
                <a:solidFill>
                  <a:schemeClr val="accent1"/>
                </a:solidFill>
              </a:rPr>
              <a:t>MINISTÈRE DU LOGEMENT</a:t>
            </a:r>
          </a:p>
        </p:txBody>
      </p:sp>
    </p:spTree>
    <p:extLst>
      <p:ext uri="{BB962C8B-B14F-4D97-AF65-F5344CB8AC3E}">
        <p14:creationId xmlns:p14="http://schemas.microsoft.com/office/powerpoint/2010/main" val="57769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05977-F3BB-1AF6-D001-DD089978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794"/>
            <a:ext cx="10515600" cy="1066633"/>
          </a:xfrm>
        </p:spPr>
        <p:txBody>
          <a:bodyPr/>
          <a:lstStyle/>
          <a:p>
            <a:r>
              <a:rPr lang="fr-FR" dirty="0"/>
              <a:t>QUE FAIT-ELLE ?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27C5B46-64A6-33A4-A659-6E56BE65CD5D}"/>
              </a:ext>
            </a:extLst>
          </p:cNvPr>
          <p:cNvGrpSpPr/>
          <p:nvPr/>
        </p:nvGrpSpPr>
        <p:grpSpPr>
          <a:xfrm>
            <a:off x="655983" y="2141882"/>
            <a:ext cx="3399182" cy="3130826"/>
            <a:chOff x="655983" y="1848678"/>
            <a:chExt cx="3399182" cy="3130826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4F34523F-FA70-0534-41B9-F57A1B923788}"/>
                </a:ext>
              </a:extLst>
            </p:cNvPr>
            <p:cNvGrpSpPr/>
            <p:nvPr/>
          </p:nvGrpSpPr>
          <p:grpSpPr>
            <a:xfrm>
              <a:off x="655983" y="1848678"/>
              <a:ext cx="3399182" cy="2464905"/>
              <a:chOff x="655983" y="1848678"/>
              <a:chExt cx="3399182" cy="246490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260405-34A0-3717-5951-250BB2254B0E}"/>
                  </a:ext>
                </a:extLst>
              </p:cNvPr>
              <p:cNvSpPr/>
              <p:nvPr/>
            </p:nvSpPr>
            <p:spPr>
              <a:xfrm>
                <a:off x="655983" y="1848678"/>
                <a:ext cx="3399182" cy="24649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1" name="Graphique 10">
                <a:extLst>
                  <a:ext uri="{FF2B5EF4-FFF2-40B4-BE49-F238E27FC236}">
                    <a16:creationId xmlns:a16="http://schemas.microsoft.com/office/drawing/2014/main" id="{B8800438-F0CC-C159-F132-541D5EEE8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7222" y="2242400"/>
                <a:ext cx="3036704" cy="1677461"/>
              </a:xfrm>
              <a:prstGeom prst="rect">
                <a:avLst/>
              </a:prstGeom>
              <a:effectLst>
                <a:glow rad="228600">
                  <a:schemeClr val="bg1">
                    <a:alpha val="40000"/>
                  </a:schemeClr>
                </a:glow>
              </a:effectLst>
            </p:spPr>
          </p:pic>
        </p:grp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7A03985-FA38-07BF-7B5F-FBC4DB16779B}"/>
                </a:ext>
              </a:extLst>
            </p:cNvPr>
            <p:cNvSpPr/>
            <p:nvPr/>
          </p:nvSpPr>
          <p:spPr>
            <a:xfrm>
              <a:off x="837222" y="3995530"/>
              <a:ext cx="3036704" cy="983974"/>
            </a:xfrm>
            <a:prstGeom prst="roundRect">
              <a:avLst>
                <a:gd name="adj" fmla="val 9596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LOUE DES LOGEMENTS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18B4C68-AF38-C35F-732B-05590CA9E3BB}"/>
              </a:ext>
            </a:extLst>
          </p:cNvPr>
          <p:cNvGrpSpPr/>
          <p:nvPr/>
        </p:nvGrpSpPr>
        <p:grpSpPr>
          <a:xfrm>
            <a:off x="4396409" y="2141882"/>
            <a:ext cx="3399182" cy="3130826"/>
            <a:chOff x="4396409" y="1848678"/>
            <a:chExt cx="3399182" cy="313082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7F62DC-7DC0-3D4F-37F0-C6CEABDD0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2" r="4032"/>
            <a:stretch>
              <a:fillRect/>
            </a:stretch>
          </p:blipFill>
          <p:spPr>
            <a:xfrm>
              <a:off x="4396409" y="1848678"/>
              <a:ext cx="3399182" cy="2464904"/>
            </a:xfrm>
            <a:custGeom>
              <a:avLst/>
              <a:gdLst>
                <a:gd name="connsiteX0" fmla="*/ 0 w 3399182"/>
                <a:gd name="connsiteY0" fmla="*/ 0 h 2464904"/>
                <a:gd name="connsiteX1" fmla="*/ 3399182 w 3399182"/>
                <a:gd name="connsiteY1" fmla="*/ 0 h 2464904"/>
                <a:gd name="connsiteX2" fmla="*/ 3399182 w 3399182"/>
                <a:gd name="connsiteY2" fmla="*/ 2464904 h 2464904"/>
                <a:gd name="connsiteX3" fmla="*/ 0 w 3399182"/>
                <a:gd name="connsiteY3" fmla="*/ 2464904 h 246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9182" h="2464904">
                  <a:moveTo>
                    <a:pt x="0" y="0"/>
                  </a:moveTo>
                  <a:lnTo>
                    <a:pt x="3399182" y="0"/>
                  </a:lnTo>
                  <a:lnTo>
                    <a:pt x="3399182" y="2464904"/>
                  </a:lnTo>
                  <a:lnTo>
                    <a:pt x="0" y="2464904"/>
                  </a:lnTo>
                  <a:close/>
                </a:path>
              </a:pathLst>
            </a:custGeom>
          </p:spPr>
        </p:pic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E527C902-2FA8-44C8-B6BA-4931865AC60A}"/>
                </a:ext>
              </a:extLst>
            </p:cNvPr>
            <p:cNvSpPr/>
            <p:nvPr/>
          </p:nvSpPr>
          <p:spPr>
            <a:xfrm>
              <a:off x="4577648" y="3995530"/>
              <a:ext cx="3036704" cy="983974"/>
            </a:xfrm>
            <a:prstGeom prst="roundRect">
              <a:avLst>
                <a:gd name="adj" fmla="val 9596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DANS LE PARC LOCATIF PRIVÉ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30058BB-5CB1-ED2B-F537-8779D43043DA}"/>
              </a:ext>
            </a:extLst>
          </p:cNvPr>
          <p:cNvGrpSpPr/>
          <p:nvPr/>
        </p:nvGrpSpPr>
        <p:grpSpPr>
          <a:xfrm>
            <a:off x="8136835" y="2141882"/>
            <a:ext cx="3399182" cy="3130826"/>
            <a:chOff x="8136835" y="1848678"/>
            <a:chExt cx="3399182" cy="3130826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290BE87-D058-54C7-D519-EFE4D58F8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9435"/>
            <a:stretch>
              <a:fillRect/>
            </a:stretch>
          </p:blipFill>
          <p:spPr>
            <a:xfrm>
              <a:off x="8136835" y="1848678"/>
              <a:ext cx="3399182" cy="2464905"/>
            </a:xfrm>
            <a:custGeom>
              <a:avLst/>
              <a:gdLst>
                <a:gd name="connsiteX0" fmla="*/ 0 w 3399182"/>
                <a:gd name="connsiteY0" fmla="*/ 0 h 2464905"/>
                <a:gd name="connsiteX1" fmla="*/ 3399182 w 3399182"/>
                <a:gd name="connsiteY1" fmla="*/ 0 h 2464905"/>
                <a:gd name="connsiteX2" fmla="*/ 3399182 w 3399182"/>
                <a:gd name="connsiteY2" fmla="*/ 2464905 h 2464905"/>
                <a:gd name="connsiteX3" fmla="*/ 0 w 3399182"/>
                <a:gd name="connsiteY3" fmla="*/ 2464905 h 246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9182" h="2464905">
                  <a:moveTo>
                    <a:pt x="0" y="0"/>
                  </a:moveTo>
                  <a:lnTo>
                    <a:pt x="3399182" y="0"/>
                  </a:lnTo>
                  <a:lnTo>
                    <a:pt x="3399182" y="2464905"/>
                  </a:lnTo>
                  <a:lnTo>
                    <a:pt x="0" y="2464905"/>
                  </a:lnTo>
                  <a:close/>
                </a:path>
              </a:pathLst>
            </a:custGeom>
          </p:spPr>
        </p:pic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3710C467-6B7C-C060-18DB-78F92F6B7B3C}"/>
                </a:ext>
              </a:extLst>
            </p:cNvPr>
            <p:cNvSpPr/>
            <p:nvPr/>
          </p:nvSpPr>
          <p:spPr>
            <a:xfrm>
              <a:off x="8317096" y="3995530"/>
              <a:ext cx="3036704" cy="983974"/>
            </a:xfrm>
            <a:prstGeom prst="roundRect">
              <a:avLst>
                <a:gd name="adj" fmla="val 9596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MAIS POUR QUI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03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47F12187-A09B-1599-188B-D84C099F5E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9" r="23178" b="16199"/>
          <a:stretch/>
        </p:blipFill>
        <p:spPr>
          <a:xfrm>
            <a:off x="0" y="0"/>
            <a:ext cx="4999038" cy="6858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A9DB2C5-7FDE-3547-BE27-F27B21FE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039" y="554761"/>
            <a:ext cx="7192961" cy="669348"/>
          </a:xfrm>
        </p:spPr>
        <p:txBody>
          <a:bodyPr>
            <a:normAutofit fontScale="90000"/>
          </a:bodyPr>
          <a:lstStyle/>
          <a:p>
            <a:r>
              <a:rPr lang="fr-FR" dirty="0"/>
              <a:t>POUR QUI ?</a:t>
            </a: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F11094F6-6829-E031-AF55-12771AE12EF2}"/>
              </a:ext>
            </a:extLst>
          </p:cNvPr>
          <p:cNvSpPr txBox="1">
            <a:spLocks/>
          </p:cNvSpPr>
          <p:nvPr/>
        </p:nvSpPr>
        <p:spPr>
          <a:xfrm>
            <a:off x="4999039" y="1224109"/>
            <a:ext cx="7192961" cy="669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familles avec enfants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7CCA66-5681-B29D-6CBA-DD07AC497D6E}"/>
              </a:ext>
            </a:extLst>
          </p:cNvPr>
          <p:cNvSpPr/>
          <p:nvPr/>
        </p:nvSpPr>
        <p:spPr>
          <a:xfrm>
            <a:off x="5450537" y="2632365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10 ans de résidence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DF261-A957-03E9-3C87-B2D0590CD3F0}"/>
              </a:ext>
            </a:extLst>
          </p:cNvPr>
          <p:cNvSpPr/>
          <p:nvPr/>
        </p:nvSpPr>
        <p:spPr>
          <a:xfrm>
            <a:off x="5450537" y="3382747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recensées par les services sociaux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2D53A4-03B8-C684-05C6-58AB25E79D28}"/>
              </a:ext>
            </a:extLst>
          </p:cNvPr>
          <p:cNvSpPr/>
          <p:nvPr/>
        </p:nvSpPr>
        <p:spPr>
          <a:xfrm>
            <a:off x="5450537" y="4133129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Avoir un projet de vie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96700-53D9-C49C-8924-32CC2685F277}"/>
              </a:ext>
            </a:extLst>
          </p:cNvPr>
          <p:cNvSpPr/>
          <p:nvPr/>
        </p:nvSpPr>
        <p:spPr>
          <a:xfrm>
            <a:off x="5450537" y="4883511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solvables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250AA1-8693-2EFC-D6B0-9BFF81A08A0C}"/>
              </a:ext>
            </a:extLst>
          </p:cNvPr>
          <p:cNvSpPr/>
          <p:nvPr/>
        </p:nvSpPr>
        <p:spPr>
          <a:xfrm>
            <a:off x="5450537" y="5633891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Respecter les plafonds de ressources fixés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B237D6B5-CEB6-589C-12D3-E6B0854F2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881" r="15881"/>
          <a:stretch/>
        </p:blipFill>
        <p:spPr>
          <a:xfrm>
            <a:off x="0" y="3890747"/>
            <a:ext cx="4999040" cy="26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06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2CC91-E706-461A-B642-BB2F342E6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2D65ABD-141A-CE63-9493-CB315BC3FF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0" r="23102"/>
          <a:stretch/>
        </p:blipFill>
        <p:spPr>
          <a:xfrm>
            <a:off x="0" y="0"/>
            <a:ext cx="4999038" cy="6858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0656A48-D3DD-F680-55CE-8562E72F2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039" y="554761"/>
            <a:ext cx="7192961" cy="669348"/>
          </a:xfrm>
        </p:spPr>
        <p:txBody>
          <a:bodyPr>
            <a:normAutofit fontScale="90000"/>
          </a:bodyPr>
          <a:lstStyle/>
          <a:p>
            <a:r>
              <a:rPr lang="fr-FR" dirty="0"/>
              <a:t>POUR QUI ?</a:t>
            </a: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E6C0886D-333A-CD02-28FF-39D4DE1E0689}"/>
              </a:ext>
            </a:extLst>
          </p:cNvPr>
          <p:cNvSpPr txBox="1">
            <a:spLocks/>
          </p:cNvSpPr>
          <p:nvPr/>
        </p:nvSpPr>
        <p:spPr>
          <a:xfrm>
            <a:off x="4999039" y="1224109"/>
            <a:ext cx="7192961" cy="669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couples sans enfants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2C156D-A4CC-A184-436A-1DA26B5335C9}"/>
              </a:ext>
            </a:extLst>
          </p:cNvPr>
          <p:cNvSpPr/>
          <p:nvPr/>
        </p:nvSpPr>
        <p:spPr>
          <a:xfrm>
            <a:off x="5450537" y="2632365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10 ans de résidence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5A9CC4-37A2-FFDC-D854-5979DDEDC140}"/>
              </a:ext>
            </a:extLst>
          </p:cNvPr>
          <p:cNvSpPr/>
          <p:nvPr/>
        </p:nvSpPr>
        <p:spPr>
          <a:xfrm>
            <a:off x="5450537" y="3382747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recensées par les services sociaux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66A410-8ED0-3977-F52D-C298FA227E8F}"/>
              </a:ext>
            </a:extLst>
          </p:cNvPr>
          <p:cNvSpPr/>
          <p:nvPr/>
        </p:nvSpPr>
        <p:spPr>
          <a:xfrm>
            <a:off x="5450537" y="4133129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Avoir un projet de vie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D1EF17-B047-E981-4B79-9170614495DB}"/>
              </a:ext>
            </a:extLst>
          </p:cNvPr>
          <p:cNvSpPr/>
          <p:nvPr/>
        </p:nvSpPr>
        <p:spPr>
          <a:xfrm>
            <a:off x="5450537" y="4883511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solvables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1160B-B3FA-9E67-0A7B-31B6949CB97E}"/>
              </a:ext>
            </a:extLst>
          </p:cNvPr>
          <p:cNvSpPr/>
          <p:nvPr/>
        </p:nvSpPr>
        <p:spPr>
          <a:xfrm>
            <a:off x="5450537" y="5633891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Respecter les plafonds de ressources fixés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16C8FB39-CE8F-82AA-2E82-DD8D078B6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187" r="23810"/>
          <a:stretch/>
        </p:blipFill>
        <p:spPr>
          <a:xfrm>
            <a:off x="0" y="3786011"/>
            <a:ext cx="4999038" cy="28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2A576-16BA-23B5-C9EB-564FABEB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FFF3405-0559-4EBB-0DAB-DB0A71050E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r="25702"/>
          <a:stretch/>
        </p:blipFill>
        <p:spPr>
          <a:xfrm>
            <a:off x="0" y="0"/>
            <a:ext cx="4999038" cy="6858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DBCD299-7E85-01DA-FAB6-5DE33C93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039" y="554761"/>
            <a:ext cx="7192961" cy="669348"/>
          </a:xfrm>
        </p:spPr>
        <p:txBody>
          <a:bodyPr>
            <a:normAutofit fontScale="90000"/>
          </a:bodyPr>
          <a:lstStyle/>
          <a:p>
            <a:r>
              <a:rPr lang="fr-FR" dirty="0"/>
              <a:t>POUR QUI ?</a:t>
            </a: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992AB9E3-E0E3-0DC0-342D-B31B5972C4C1}"/>
              </a:ext>
            </a:extLst>
          </p:cNvPr>
          <p:cNvSpPr txBox="1">
            <a:spLocks/>
          </p:cNvSpPr>
          <p:nvPr/>
        </p:nvSpPr>
        <p:spPr>
          <a:xfrm>
            <a:off x="4999039" y="1224109"/>
            <a:ext cx="7192961" cy="669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jeunes actifs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4C6D5-6F5C-CDAF-31E8-A5B623FDA9E0}"/>
              </a:ext>
            </a:extLst>
          </p:cNvPr>
          <p:cNvSpPr/>
          <p:nvPr/>
        </p:nvSpPr>
        <p:spPr>
          <a:xfrm>
            <a:off x="5450537" y="2632365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10 ans de résidence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45219B-BAF6-F1FB-356F-4AAFF9BF5FA6}"/>
              </a:ext>
            </a:extLst>
          </p:cNvPr>
          <p:cNvSpPr/>
          <p:nvPr/>
        </p:nvSpPr>
        <p:spPr>
          <a:xfrm>
            <a:off x="5450537" y="3382747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recensées par les services sociaux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5D3235-2697-D53D-5C55-C99C0000A6BD}"/>
              </a:ext>
            </a:extLst>
          </p:cNvPr>
          <p:cNvSpPr/>
          <p:nvPr/>
        </p:nvSpPr>
        <p:spPr>
          <a:xfrm>
            <a:off x="5450537" y="4133129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Avoir un projet de vie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1F2C8-6A38-EC4E-E8F0-3507841C63E3}"/>
              </a:ext>
            </a:extLst>
          </p:cNvPr>
          <p:cNvSpPr/>
          <p:nvPr/>
        </p:nvSpPr>
        <p:spPr>
          <a:xfrm>
            <a:off x="5450537" y="4883511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solvables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8A5B0C-F63E-2927-5E51-9DBBF80E673C}"/>
              </a:ext>
            </a:extLst>
          </p:cNvPr>
          <p:cNvSpPr/>
          <p:nvPr/>
        </p:nvSpPr>
        <p:spPr>
          <a:xfrm>
            <a:off x="5450537" y="5633891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Respecter les plafonds de ressources fixés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EB896F88-329A-644A-21C2-CA7FC02C7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129" r="13715"/>
          <a:stretch/>
        </p:blipFill>
        <p:spPr>
          <a:xfrm>
            <a:off x="0" y="4724284"/>
            <a:ext cx="4999038" cy="201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6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2EC67-E1BA-A5A8-D8E3-674CBAA27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76301A6-8905-7549-9B59-7B1E4199E9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657" r="17994" b="9343"/>
          <a:stretch/>
        </p:blipFill>
        <p:spPr>
          <a:xfrm>
            <a:off x="0" y="0"/>
            <a:ext cx="4999038" cy="6858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C974F34-1E64-2CA9-4F78-2F3ABCE8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039" y="554761"/>
            <a:ext cx="7192961" cy="669348"/>
          </a:xfrm>
        </p:spPr>
        <p:txBody>
          <a:bodyPr>
            <a:normAutofit fontScale="90000"/>
          </a:bodyPr>
          <a:lstStyle/>
          <a:p>
            <a:r>
              <a:rPr lang="fr-FR" dirty="0"/>
              <a:t>POUR QUI ?</a:t>
            </a: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7EEACB0E-3E39-A14B-DDFA-98E919D0B6F0}"/>
              </a:ext>
            </a:extLst>
          </p:cNvPr>
          <p:cNvSpPr txBox="1">
            <a:spLocks/>
          </p:cNvSpPr>
          <p:nvPr/>
        </p:nvSpPr>
        <p:spPr>
          <a:xfrm>
            <a:off x="4999039" y="1224109"/>
            <a:ext cx="7192961" cy="669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étudiants boursiers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C92CF2-08EE-E092-1409-642128A8E7BF}"/>
              </a:ext>
            </a:extLst>
          </p:cNvPr>
          <p:cNvSpPr/>
          <p:nvPr/>
        </p:nvSpPr>
        <p:spPr>
          <a:xfrm>
            <a:off x="5450537" y="2632365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étudiants Postbac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83965-DC8F-5AB1-8BA9-81253BA9CCDF}"/>
              </a:ext>
            </a:extLst>
          </p:cNvPr>
          <p:cNvSpPr/>
          <p:nvPr/>
        </p:nvSpPr>
        <p:spPr>
          <a:xfrm>
            <a:off x="5450537" y="3382747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boursiers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7AD6D-291A-606C-AE46-A2612764F8AA}"/>
              </a:ext>
            </a:extLst>
          </p:cNvPr>
          <p:cNvSpPr/>
          <p:nvPr/>
        </p:nvSpPr>
        <p:spPr>
          <a:xfrm>
            <a:off x="5450537" y="4133129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Avoir un parcours scolaire réussi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B22F62-7CA8-012A-03DC-96898B5783AF}"/>
              </a:ext>
            </a:extLst>
          </p:cNvPr>
          <p:cNvSpPr/>
          <p:nvPr/>
        </p:nvSpPr>
        <p:spPr>
          <a:xfrm>
            <a:off x="5450537" y="4883511"/>
            <a:ext cx="6289964" cy="5080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Être solvables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A2CC2D16-08C5-2D3C-8973-D69AC210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537" r="15272"/>
          <a:stretch/>
        </p:blipFill>
        <p:spPr>
          <a:xfrm>
            <a:off x="-1" y="4408227"/>
            <a:ext cx="4999039" cy="22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14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476B81F5-BD72-B56A-8144-E2DFD6C9C0D4}"/>
              </a:ext>
            </a:extLst>
          </p:cNvPr>
          <p:cNvSpPr txBox="1">
            <a:spLocks/>
          </p:cNvSpPr>
          <p:nvPr/>
        </p:nvSpPr>
        <p:spPr>
          <a:xfrm>
            <a:off x="272374" y="554760"/>
            <a:ext cx="11595371" cy="82656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</a:rPr>
              <a:t>LES PLAFONDS DE RESSOURCES À RESPECTER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A8736E5-2B02-E102-227C-933DA8F275D9}"/>
              </a:ext>
            </a:extLst>
          </p:cNvPr>
          <p:cNvGrpSpPr/>
          <p:nvPr/>
        </p:nvGrpSpPr>
        <p:grpSpPr>
          <a:xfrm>
            <a:off x="914400" y="1667077"/>
            <a:ext cx="2863273" cy="1995054"/>
            <a:chOff x="914400" y="1838037"/>
            <a:chExt cx="2863273" cy="19950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E8E467-777C-496B-F6F2-17C3C9A3B360}"/>
                </a:ext>
              </a:extLst>
            </p:cNvPr>
            <p:cNvSpPr/>
            <p:nvPr/>
          </p:nvSpPr>
          <p:spPr>
            <a:xfrm>
              <a:off x="914400" y="1838037"/>
              <a:ext cx="2863273" cy="4987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accent1"/>
                  </a:solidFill>
                </a:rPr>
                <a:t>Pour 2 personnes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922560-B545-2BD2-BE46-34F8C64FCD22}"/>
                </a:ext>
              </a:extLst>
            </p:cNvPr>
            <p:cNvSpPr/>
            <p:nvPr/>
          </p:nvSpPr>
          <p:spPr>
            <a:xfrm>
              <a:off x="914400" y="2382981"/>
              <a:ext cx="2863273" cy="145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1,3 SMIG</a:t>
              </a:r>
            </a:p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soit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219 901 XPF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51A5B93-A418-8EA7-6315-6EA77FDB0BB4}"/>
              </a:ext>
            </a:extLst>
          </p:cNvPr>
          <p:cNvGrpSpPr/>
          <p:nvPr/>
        </p:nvGrpSpPr>
        <p:grpSpPr>
          <a:xfrm>
            <a:off x="914400" y="4003877"/>
            <a:ext cx="2863273" cy="1995054"/>
            <a:chOff x="914400" y="1838037"/>
            <a:chExt cx="2863273" cy="199505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3B47B6-98E3-204F-6B00-AFE5E0599BC6}"/>
                </a:ext>
              </a:extLst>
            </p:cNvPr>
            <p:cNvSpPr/>
            <p:nvPr/>
          </p:nvSpPr>
          <p:spPr>
            <a:xfrm>
              <a:off x="914400" y="1838037"/>
              <a:ext cx="2863273" cy="4987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accent1"/>
                  </a:solidFill>
                </a:rPr>
                <a:t>Pour 5 personnes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E8955C-1041-63C6-B90F-0FBA0B32BEE5}"/>
                </a:ext>
              </a:extLst>
            </p:cNvPr>
            <p:cNvSpPr/>
            <p:nvPr/>
          </p:nvSpPr>
          <p:spPr>
            <a:xfrm>
              <a:off x="914400" y="2382981"/>
              <a:ext cx="2863273" cy="145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1,9 SMIG</a:t>
              </a:r>
            </a:p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soit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321 394 XPF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D020034D-2DFA-85BB-E073-829A7122B377}"/>
              </a:ext>
            </a:extLst>
          </p:cNvPr>
          <p:cNvGrpSpPr/>
          <p:nvPr/>
        </p:nvGrpSpPr>
        <p:grpSpPr>
          <a:xfrm>
            <a:off x="4405746" y="1667077"/>
            <a:ext cx="2863273" cy="1995054"/>
            <a:chOff x="914400" y="1838037"/>
            <a:chExt cx="2863273" cy="199505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DF57DE-55E5-6BF4-7902-70A02AD06723}"/>
                </a:ext>
              </a:extLst>
            </p:cNvPr>
            <p:cNvSpPr/>
            <p:nvPr/>
          </p:nvSpPr>
          <p:spPr>
            <a:xfrm>
              <a:off x="914400" y="1838037"/>
              <a:ext cx="2863273" cy="4987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accent1"/>
                  </a:solidFill>
                </a:rPr>
                <a:t>Pour 3 personnes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8A5CC1-9701-2315-DC3C-7306AC418E4E}"/>
                </a:ext>
              </a:extLst>
            </p:cNvPr>
            <p:cNvSpPr/>
            <p:nvPr/>
          </p:nvSpPr>
          <p:spPr>
            <a:xfrm>
              <a:off x="914400" y="2382981"/>
              <a:ext cx="2863273" cy="145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1,5 SMIG</a:t>
              </a:r>
            </a:p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soit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253 732 XPF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463665F-4858-94BF-FACC-0A673950DF0D}"/>
              </a:ext>
            </a:extLst>
          </p:cNvPr>
          <p:cNvGrpSpPr/>
          <p:nvPr/>
        </p:nvGrpSpPr>
        <p:grpSpPr>
          <a:xfrm>
            <a:off x="4405746" y="4003877"/>
            <a:ext cx="2863273" cy="1995054"/>
            <a:chOff x="914400" y="1838037"/>
            <a:chExt cx="2863273" cy="199505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3D495D5-57ED-8483-4E8C-53905CB24743}"/>
                </a:ext>
              </a:extLst>
            </p:cNvPr>
            <p:cNvSpPr/>
            <p:nvPr/>
          </p:nvSpPr>
          <p:spPr>
            <a:xfrm>
              <a:off x="914400" y="1838037"/>
              <a:ext cx="2863273" cy="4987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accent1"/>
                  </a:solidFill>
                </a:rPr>
                <a:t>Pour 6 personnes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C57ABD7-2D83-5756-379B-42A777743462}"/>
                </a:ext>
              </a:extLst>
            </p:cNvPr>
            <p:cNvSpPr/>
            <p:nvPr/>
          </p:nvSpPr>
          <p:spPr>
            <a:xfrm>
              <a:off x="914400" y="2382981"/>
              <a:ext cx="2863273" cy="145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2,1 SMIG</a:t>
              </a:r>
            </a:p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soit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355 225 XPF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A0616C11-CF7D-DA9D-9A6C-39828E939F4F}"/>
              </a:ext>
            </a:extLst>
          </p:cNvPr>
          <p:cNvGrpSpPr/>
          <p:nvPr/>
        </p:nvGrpSpPr>
        <p:grpSpPr>
          <a:xfrm>
            <a:off x="7897091" y="1667077"/>
            <a:ext cx="2863273" cy="1995054"/>
            <a:chOff x="914400" y="1838037"/>
            <a:chExt cx="2863273" cy="199505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C1A7EE0-0528-9E04-2DCA-B9F551FD311A}"/>
                </a:ext>
              </a:extLst>
            </p:cNvPr>
            <p:cNvSpPr/>
            <p:nvPr/>
          </p:nvSpPr>
          <p:spPr>
            <a:xfrm>
              <a:off x="914400" y="1838037"/>
              <a:ext cx="2863273" cy="4987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accent1"/>
                  </a:solidFill>
                </a:rPr>
                <a:t>Pour 4 personnes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FBB38F-296A-EBCC-EC9F-1EDC41A5766B}"/>
                </a:ext>
              </a:extLst>
            </p:cNvPr>
            <p:cNvSpPr/>
            <p:nvPr/>
          </p:nvSpPr>
          <p:spPr>
            <a:xfrm>
              <a:off x="914400" y="2382981"/>
              <a:ext cx="2863273" cy="145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1,7 SMIG</a:t>
              </a:r>
            </a:p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soit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287 563 XPF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A48DF81-B1C5-4B39-67DF-C664C2A345D6}"/>
              </a:ext>
            </a:extLst>
          </p:cNvPr>
          <p:cNvGrpSpPr/>
          <p:nvPr/>
        </p:nvGrpSpPr>
        <p:grpSpPr>
          <a:xfrm>
            <a:off x="7897091" y="4003877"/>
            <a:ext cx="2863273" cy="1995054"/>
            <a:chOff x="914400" y="1838037"/>
            <a:chExt cx="2863273" cy="199505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956752-E9AE-552E-7E6D-16DD6C7FF5B2}"/>
                </a:ext>
              </a:extLst>
            </p:cNvPr>
            <p:cNvSpPr/>
            <p:nvPr/>
          </p:nvSpPr>
          <p:spPr>
            <a:xfrm>
              <a:off x="914400" y="1838037"/>
              <a:ext cx="2863273" cy="4987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accent1"/>
                  </a:solidFill>
                </a:rPr>
                <a:t>Pour 7 personnes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81B5FE6-9774-2FFA-9BE9-9475A44E51B7}"/>
                </a:ext>
              </a:extLst>
            </p:cNvPr>
            <p:cNvSpPr/>
            <p:nvPr/>
          </p:nvSpPr>
          <p:spPr>
            <a:xfrm>
              <a:off x="914400" y="2382981"/>
              <a:ext cx="2863273" cy="145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2,3 SMIG</a:t>
              </a:r>
            </a:p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soit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389 056 XPF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45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2C2B57-BDFE-C507-B881-570BA40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AVANTAGES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11708CAE-86FC-7035-4BAB-A7479035C9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6" b="11926"/>
          <a:stretch/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488260-C3CC-BF2E-1A3D-EB5DFF941F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fr-FR" b="1" dirty="0"/>
              <a:t>BAILLEURS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7C26C0AC-EE24-2AA3-252F-8E9034828F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5" b="11975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ECDC73F-2F3C-8903-334D-F80325ED69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fr-FR" b="1" dirty="0"/>
              <a:t>BÉNÉFICIAIRES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D2E1B9A-50FC-BA4A-77F7-A3FE511FCA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Le règlement régulier des loyers</a:t>
            </a:r>
          </a:p>
          <a:p>
            <a:r>
              <a:rPr lang="fr-FR" sz="1800" dirty="0"/>
              <a:t>L’accompagnement des familles logées</a:t>
            </a:r>
          </a:p>
          <a:p>
            <a:r>
              <a:rPr lang="fr-FR" sz="1800" dirty="0"/>
              <a:t>La remise en état des logements en fin de locations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F3EF2187-6206-2277-75F6-7A0563F64E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Un logement autonome</a:t>
            </a:r>
          </a:p>
          <a:p>
            <a:r>
              <a:rPr lang="fr-FR" sz="1800" dirty="0"/>
              <a:t>Un loyer modéré</a:t>
            </a:r>
          </a:p>
          <a:p>
            <a:r>
              <a:rPr lang="fr-FR" sz="1800" dirty="0"/>
              <a:t>Un accompagnement personnalisé</a:t>
            </a:r>
          </a:p>
        </p:txBody>
      </p:sp>
    </p:spTree>
    <p:extLst>
      <p:ext uri="{BB962C8B-B14F-4D97-AF65-F5344CB8AC3E}">
        <p14:creationId xmlns:p14="http://schemas.microsoft.com/office/powerpoint/2010/main" val="3311073415"/>
      </p:ext>
    </p:extLst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emplate>RahuOra_PPT</Template>
  <TotalTime>0</TotalTime>
  <Words>390</Words>
  <Application>Microsoft Office PowerPoint</Application>
  <PresentationFormat>Grand écran</PresentationFormat>
  <Paragraphs>107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Impact</vt:lpstr>
      <vt:lpstr>Roboto</vt:lpstr>
      <vt:lpstr>Thème Office</vt:lpstr>
      <vt:lpstr>Présentation PowerPoint</vt:lpstr>
      <vt:lpstr>L’AISPF EN QUELQUES MOTS</vt:lpstr>
      <vt:lpstr>QUE FAIT-ELLE ?</vt:lpstr>
      <vt:lpstr>POUR QUI ?</vt:lpstr>
      <vt:lpstr>POUR QUI ?</vt:lpstr>
      <vt:lpstr>POUR QUI ?</vt:lpstr>
      <vt:lpstr>POUR QUI ?</vt:lpstr>
      <vt:lpstr>Présentation PowerPoint</vt:lpstr>
      <vt:lpstr>LES AVANTAGES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Vaiatu FROGIER</dc:creator>
  <cp:lastModifiedBy>Vaiatu FROGIER</cp:lastModifiedBy>
  <cp:revision>1</cp:revision>
  <dcterms:created xsi:type="dcterms:W3CDTF">2024-12-18T02:20:04Z</dcterms:created>
  <dcterms:modified xsi:type="dcterms:W3CDTF">2024-12-18T02:20:59Z</dcterms:modified>
</cp:coreProperties>
</file>